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2" r:id="rId7"/>
    <p:sldId id="284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64" r:id="rId20"/>
    <p:sldId id="261" r:id="rId21"/>
    <p:sldId id="279" r:id="rId22"/>
    <p:sldId id="280" r:id="rId23"/>
    <p:sldId id="282" r:id="rId24"/>
    <p:sldId id="283" r:id="rId25"/>
    <p:sldId id="285" r:id="rId26"/>
    <p:sldId id="286" r:id="rId27"/>
    <p:sldId id="287" r:id="rId28"/>
    <p:sldId id="288" r:id="rId29"/>
    <p:sldId id="301" r:id="rId30"/>
    <p:sldId id="292" r:id="rId31"/>
    <p:sldId id="294" r:id="rId32"/>
    <p:sldId id="289" r:id="rId33"/>
    <p:sldId id="295" r:id="rId34"/>
    <p:sldId id="296" r:id="rId35"/>
    <p:sldId id="297" r:id="rId36"/>
    <p:sldId id="298" r:id="rId37"/>
    <p:sldId id="299" r:id="rId38"/>
    <p:sldId id="300" r:id="rId39"/>
    <p:sldId id="302" r:id="rId40"/>
    <p:sldId id="303" r:id="rId41"/>
    <p:sldId id="305" r:id="rId42"/>
    <p:sldId id="30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0" autoAdjust="0"/>
    <p:restoredTop sz="94660"/>
  </p:normalViewPr>
  <p:slideViewPr>
    <p:cSldViewPr>
      <p:cViewPr>
        <p:scale>
          <a:sx n="75" d="100"/>
          <a:sy n="75" d="100"/>
        </p:scale>
        <p:origin x="-151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56B6D0D-7DFB-42FF-8015-97ABD8550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7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4F6EB-B556-4693-BDC1-26B6A68BA3B2}" type="slidenum">
              <a:rPr lang="en-US"/>
              <a:pPr/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2F632C-8A2C-4953-9440-BCEBB2BA8A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1DA1-CC77-4FE2-82A8-9F9E43776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4FBB-6AEF-4898-8F96-8CA16DBA7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EAD638-8DC9-4F94-8876-4A9DE0F92F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5A16A4-475D-409A-B648-4E769F27C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4DD2-ADF4-4D8B-AD92-9E55B1C6D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3230-DC9C-4DAC-9448-FCFA1BB34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6465-FC80-4119-AAF8-FFC1F3A4CE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974B-4333-4036-8413-CA7D125ED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409A-A80D-4133-B8B7-C71208D44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6129-7790-4F8D-AF37-E388CE6D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6F29-A175-4417-AAC8-EB69276EA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422-DF8C-4C39-A619-70CB5A769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E1F3CB6-76A0-45BF-A1CC-25C14F458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The Role of Culture in Cognitive Development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876800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PSYC 353 </a:t>
            </a:r>
            <a:r>
              <a:rPr lang="en-US" dirty="0" smtClean="0"/>
              <a:t>Lecture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Dr. Schwartz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24744" cy="722864"/>
          </a:xfrm>
        </p:spPr>
        <p:txBody>
          <a:bodyPr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Vygotsky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- Genetic Method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302125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Another of </a:t>
            </a:r>
            <a:r>
              <a:rPr lang="en-US" sz="2400" dirty="0" err="1"/>
              <a:t>Vygotsky’s</a:t>
            </a:r>
            <a:r>
              <a:rPr lang="en-US" sz="2400" dirty="0"/>
              <a:t> key ideas is his “genetic” domains: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Onto-genesis</a:t>
            </a:r>
            <a:r>
              <a:rPr lang="en-US" sz="2400" dirty="0"/>
              <a:t>: Development by an individual over </a:t>
            </a:r>
            <a:r>
              <a:rPr lang="en-US" sz="2400" dirty="0" smtClean="0"/>
              <a:t>lifetime</a:t>
            </a:r>
            <a:endParaRPr 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Socio-historical</a:t>
            </a:r>
            <a:r>
              <a:rPr lang="en-US" sz="2400" dirty="0"/>
              <a:t>: Development of the society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 err="1" smtClean="0"/>
              <a:t>Phylo</a:t>
            </a:r>
            <a:r>
              <a:rPr lang="en-US" sz="2400" dirty="0" smtClean="0"/>
              <a:t>-genesis</a:t>
            </a:r>
            <a:r>
              <a:rPr lang="en-US" sz="2400" dirty="0"/>
              <a:t>: Development of the (human) species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Micro-genesis</a:t>
            </a:r>
            <a:r>
              <a:rPr lang="en-US" sz="2400" dirty="0"/>
              <a:t>: Creation of ideas &amp; concept learning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Focusing only on the individual or only on the environment cannot provide an adequate explanation of development.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Therefore, his social theory involves the interplay between 1 and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Tools of Intellectual Adaptation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Infants are born with some elementary mental functions. </a:t>
            </a:r>
          </a:p>
          <a:p>
            <a:pPr lvl="1"/>
            <a:r>
              <a:rPr lang="en-US"/>
              <a:t>Attention, sensation, perception, and memory.</a:t>
            </a:r>
          </a:p>
          <a:p>
            <a:endParaRPr lang="en-US"/>
          </a:p>
          <a:p>
            <a:r>
              <a:rPr lang="en-US"/>
              <a:t>Transformed by the culture into new and sophisticated mental processes—</a:t>
            </a:r>
            <a:r>
              <a:rPr lang="en-US" i="1"/>
              <a:t>higher mental functions</a:t>
            </a:r>
          </a:p>
          <a:p>
            <a:endParaRPr lang="en-US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Tools of Intellectual Adaptation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Thinking and problem solving strategies that children internalize from their interactions with more competent people.</a:t>
            </a:r>
          </a:p>
          <a:p>
            <a:endParaRPr lang="en-US"/>
          </a:p>
          <a:p>
            <a:r>
              <a:rPr lang="en-US"/>
              <a:t>Teach children how to use their minds –how to think and what to think.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Vygotsky on Cognition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Cognition—even in isolation, is socioultural.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Affected by values, beliefs and tools of intellectual adaptation transmitted to individuals by their culture.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Varies from culture to culture, therefore, not universal as Piaget assumed.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Cognitive Development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Young children are curious explorers </a:t>
            </a:r>
          </a:p>
          <a:p>
            <a:pPr lvl="1"/>
            <a:r>
              <a:rPr lang="en-US"/>
              <a:t>Active in learning and discovering new principles</a:t>
            </a:r>
          </a:p>
          <a:p>
            <a:r>
              <a:rPr lang="en-US"/>
              <a:t>Importance of social contributions to cognitive growth </a:t>
            </a:r>
          </a:p>
          <a:p>
            <a:r>
              <a:rPr lang="en-US"/>
              <a:t>Higher psychological processes (involve social awareness) have a social origin, developing first on a social plane and then later internalized on a psychological plane.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Dual Nature of Cognitive Development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 i="1"/>
              <a:t>General Genetic Law of Cultural Development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Social Plane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Psychological Plane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Between people as an interpsychological category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Within the child as a intrapsychological category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/>
              <a:t>Culturally Constituted Cognitive Activity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Cognitions are not characteristics of individuals, but are functions that can be carried out between individuals.</a:t>
            </a:r>
          </a:p>
          <a:p>
            <a:r>
              <a:rPr lang="en-US"/>
              <a:t>Individual thinking is embedded within the contributions of the social world.</a:t>
            </a:r>
          </a:p>
          <a:p>
            <a:r>
              <a:rPr lang="en-US"/>
              <a:t>Vygotsky suggested that individuals be examined as they participate in culturally valued activities.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Many important discoveries that children make occur within the context of cooperative and collaborative dialogues between a skillful tutor. </a:t>
            </a:r>
          </a:p>
          <a:p>
            <a:r>
              <a:rPr lang="en-US"/>
              <a:t>Child tries to understand the instructions and internalizes the information to regulate his own performance.</a:t>
            </a:r>
          </a:p>
          <a:p>
            <a:r>
              <a:rPr lang="en-US"/>
              <a:t>Fosters cognitive growth.	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914400" y="533400"/>
            <a:ext cx="1828800" cy="1600200"/>
            <a:chOff x="1824" y="633"/>
            <a:chExt cx="2834" cy="2849"/>
          </a:xfrm>
        </p:grpSpPr>
        <p:sp>
          <p:nvSpPr>
            <p:cNvPr id="4198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Zone of Proximal Development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difference between a child’s “actual developmental level as determined by independent problem solving” and the level of “potential development as determined through problem solving under adult guidance or in collaboration with more capable peers”.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Zone of Proximal Development</a:t>
            </a:r>
            <a:endParaRPr lang="en-US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533400" y="2133600"/>
            <a:ext cx="2667000" cy="2590800"/>
            <a:chOff x="96" y="1008"/>
            <a:chExt cx="1920" cy="1632"/>
          </a:xfrm>
        </p:grpSpPr>
        <p:sp>
          <p:nvSpPr>
            <p:cNvPr id="17427" name="AutoShape 19"/>
            <p:cNvSpPr>
              <a:spLocks noChangeArrowheads="1"/>
            </p:cNvSpPr>
            <p:nvPr/>
          </p:nvSpPr>
          <p:spPr bwMode="auto">
            <a:xfrm rot="5400000">
              <a:off x="240" y="864"/>
              <a:ext cx="1632" cy="1920"/>
            </a:xfrm>
            <a:prstGeom prst="can">
              <a:avLst>
                <a:gd name="adj" fmla="val 1415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altLang="en-US" sz="2400"/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192" y="1440"/>
              <a:ext cx="1632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en-US" sz="1600" b="1">
                  <a:solidFill>
                    <a:schemeClr val="bg1"/>
                  </a:solidFill>
                  <a:latin typeface="Arial" charset="0"/>
                </a:rPr>
                <a:t>Actual developmental level as determined by independent problem solving.</a:t>
              </a:r>
            </a:p>
          </p:txBody>
        </p:sp>
      </p:grpSp>
      <p:grpSp>
        <p:nvGrpSpPr>
          <p:cNvPr id="17429" name="Group 21"/>
          <p:cNvGrpSpPr>
            <a:grpSpLocks/>
          </p:cNvGrpSpPr>
          <p:nvPr/>
        </p:nvGrpSpPr>
        <p:grpSpPr bwMode="auto">
          <a:xfrm>
            <a:off x="5321300" y="2120900"/>
            <a:ext cx="3276600" cy="2590800"/>
            <a:chOff x="3600" y="1008"/>
            <a:chExt cx="2064" cy="1632"/>
          </a:xfrm>
        </p:grpSpPr>
        <p:sp>
          <p:nvSpPr>
            <p:cNvPr id="17430" name="AutoShape 22"/>
            <p:cNvSpPr>
              <a:spLocks noChangeArrowheads="1"/>
            </p:cNvSpPr>
            <p:nvPr/>
          </p:nvSpPr>
          <p:spPr bwMode="auto">
            <a:xfrm rot="5400000">
              <a:off x="3816" y="792"/>
              <a:ext cx="1632" cy="2064"/>
            </a:xfrm>
            <a:prstGeom prst="can">
              <a:avLst>
                <a:gd name="adj" fmla="val 13051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3936" y="1248"/>
              <a:ext cx="1536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en-US" sz="1600" b="1" dirty="0">
                  <a:latin typeface="Arial" charset="0"/>
                </a:rPr>
                <a:t>Actual developmental level as determined through problem solving under adult guidance or in collaboration with more capable peers</a:t>
              </a: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2819400" y="2133600"/>
            <a:ext cx="2895600" cy="2590800"/>
            <a:chOff x="1776" y="1008"/>
            <a:chExt cx="2112" cy="1632"/>
          </a:xfrm>
        </p:grpSpPr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 rot="5400000">
              <a:off x="2016" y="768"/>
              <a:ext cx="1632" cy="2112"/>
            </a:xfrm>
            <a:prstGeom prst="can">
              <a:avLst>
                <a:gd name="adj" fmla="val 16716"/>
              </a:avLst>
            </a:prstGeom>
            <a:solidFill>
              <a:schemeClr val="tx1">
                <a:alpha val="50000"/>
              </a:schemeClr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altLang="en-US" sz="2400"/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2352" y="1536"/>
              <a:ext cx="9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en-US" sz="2400" b="1">
                  <a:solidFill>
                    <a:schemeClr val="bg1"/>
                  </a:solidFill>
                  <a:latin typeface="Arial" charset="0"/>
                </a:rPr>
                <a:t>The </a:t>
              </a:r>
            </a:p>
            <a:p>
              <a:pPr algn="ctr"/>
              <a:r>
                <a:rPr lang="en-US" altLang="en-US" sz="2400" b="1">
                  <a:solidFill>
                    <a:schemeClr val="bg1"/>
                  </a:solidFill>
                  <a:latin typeface="Arial" charset="0"/>
                </a:rPr>
                <a:t>ZPD</a:t>
              </a:r>
            </a:p>
          </p:txBody>
        </p:sp>
      </p:grp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914400" y="5410200"/>
            <a:ext cx="7315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900"/>
              <a:t>Children learn best when they solve problems at a level between their current ability and their ability when assisted by a more competent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Sociocultural Perspective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we develop, particularly how we learn and think is primarily a function of the social and cultural environment in which we are reared.</a:t>
            </a:r>
          </a:p>
          <a:p>
            <a:r>
              <a:rPr lang="en-US"/>
              <a:t>Emphasizes what makes people different thinkers rather than what we share in common.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Zone of Proximal Development</a:t>
            </a:r>
            <a:endParaRPr lang="en-US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22462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Chart" r:id="rId3" imgW="7772471" imgH="4115014" progId="MSGraph.Chart.8">
                  <p:embed followColorScheme="full"/>
                </p:oleObj>
              </mc:Choice>
              <mc:Fallback>
                <p:oleObj name="Chart" r:id="rId3" imgW="7772471" imgH="4115014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22462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Zone of Proximal Development</a:t>
            </a:r>
            <a:endParaRPr lang="en-US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Instruction should occur within the </a:t>
            </a:r>
            <a:r>
              <a:rPr lang="en-US" i="1"/>
              <a:t>zone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Effective teaching should be focused here.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Cognitive growth occurs here.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Scaffolding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an expert is aware of the abilities of a novice and responds contingently to the novice’s responses so that the novice eventually increases his or her understanding of the problem.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In other words…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Scaffolding is an instructional technique where the teacher provides the novice learner with just enough assistance for achievement of understanding.  </a:t>
            </a:r>
          </a:p>
          <a:p>
            <a:r>
              <a:rPr lang="en-US"/>
              <a:t>Students receive help that enables them to complete tasks that they cannot  complete independently.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Gradually, as the learner becomes more proficient, the scaffolding is removed.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However, studies show that students do not learn as well when told everything to do, nor when left alone to discover on their own.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Adult Child Interactions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Vary with culture</a:t>
            </a:r>
          </a:p>
          <a:p>
            <a:pPr lvl="1"/>
            <a:r>
              <a:rPr lang="en-US"/>
              <a:t>What is taught depends on what roles the child is expected to play eventually in society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Rogoff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transaction between adults and children reflects an </a:t>
            </a:r>
            <a:r>
              <a:rPr lang="en-US" i="1"/>
              <a:t>apprenticeship in thinking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/>
              <a:t>Improving skills and understanding through participation with more skilled partners.</a:t>
            </a:r>
            <a:endParaRPr lang="en-US"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Guided Participation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/>
              <a:t>Extending the Zone of Proximal Development</a:t>
            </a:r>
          </a:p>
          <a:p>
            <a:endParaRPr lang="en-US" sz="2800"/>
          </a:p>
          <a:p>
            <a:r>
              <a:rPr lang="en-US" sz="2800"/>
              <a:t>Refers to adult-child interactions during routine activities of everyday life. </a:t>
            </a:r>
            <a:r>
              <a:rPr lang="en-US" sz="2400"/>
              <a:t>(not just explicit instruction)</a:t>
            </a:r>
          </a:p>
          <a:p>
            <a:pPr lvl="1"/>
            <a:r>
              <a:rPr lang="en-US" sz="2400"/>
              <a:t>Going to the post office, dry-cleaners, supermarket…</a:t>
            </a:r>
          </a:p>
          <a:p>
            <a:endParaRPr lang="en-US" sz="2800"/>
          </a:p>
          <a:p>
            <a:r>
              <a:rPr lang="en-US" sz="2800"/>
              <a:t>Communicating and engaging in shared activities with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Furthermore…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focuses on the daily activities in children’s lives</a:t>
            </a:r>
          </a:p>
          <a:p>
            <a:pPr lvl="1"/>
            <a:r>
              <a:rPr lang="en-US"/>
              <a:t>Chores, watching television…</a:t>
            </a:r>
          </a:p>
          <a:p>
            <a:endParaRPr lang="en-US"/>
          </a:p>
          <a:p>
            <a:r>
              <a:rPr lang="en-US"/>
              <a:t>Rogoff believed that children’s cognitions are shaped from these routine day-to-day activities more so than in formal education settings.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228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Consider the differences between children who grow up in a technologically driven society and children who grow up in a hunter-gatherer type of society in Africa…</a:t>
            </a:r>
          </a:p>
        </p:txBody>
      </p:sp>
      <p:pic>
        <p:nvPicPr>
          <p:cNvPr id="69635" name="Picture 3" descr="MPj04032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895600"/>
            <a:ext cx="4153468" cy="2767013"/>
          </a:xfrm>
          <a:prstGeom prst="rect">
            <a:avLst/>
          </a:prstGeom>
          <a:noFill/>
          <a:effectLst>
            <a:outerShdw blurRad="406400" dist="393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304800" y="17526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2895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	Consider the differences between children who grow up in a technologically driven society and children who grow up in a hunter-gatherer type of society in Africa…</a:t>
            </a:r>
          </a:p>
        </p:txBody>
      </p:sp>
      <p:pic>
        <p:nvPicPr>
          <p:cNvPr id="8202" name="Picture 10" descr="MPj04032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57600"/>
            <a:ext cx="3352800" cy="223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204" name="Picture 12" descr="MCj04158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"/>
            <a:ext cx="2209800" cy="163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04800" y="17526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Tribal-type cultures may involve children in the daily activities of life more so than children growing-up in an information-age culture.</a:t>
            </a:r>
          </a:p>
          <a:p>
            <a:r>
              <a:rPr lang="en-US"/>
              <a:t>Cognitive development has been shifted from the parents to professional educators.</a:t>
            </a:r>
          </a:p>
          <a:p>
            <a:r>
              <a:rPr lang="en-US"/>
              <a:t>Context-independent learning</a:t>
            </a:r>
          </a:p>
          <a:p>
            <a:pPr lvl="1"/>
            <a:r>
              <a:rPr lang="en-US"/>
              <a:t>Knowledge for knowledge’s sake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Language Development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 children acquire language at about the same time.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In the U.S. and most of the developed world, parents talk to their young children and include them as conversational partners.</a:t>
            </a:r>
          </a:p>
          <a:p>
            <a:pPr lvl="1"/>
            <a:r>
              <a:rPr lang="en-US"/>
              <a:t>Preparation for formal schooling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Reading Development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Joint reading activity: A parent who reads to their child regularly is a good predictor of the child’s reading ability later in life.</a:t>
            </a:r>
          </a:p>
          <a:p>
            <a:pPr lvl="1"/>
            <a:r>
              <a:rPr lang="en-US"/>
              <a:t>TV vs. Reading</a:t>
            </a:r>
          </a:p>
          <a:p>
            <a:r>
              <a:rPr lang="en-US"/>
              <a:t>Interactive Story Reading</a:t>
            </a:r>
          </a:p>
          <a:p>
            <a:pPr lvl="1"/>
            <a:r>
              <a:rPr lang="en-US"/>
              <a:t>Stopping periodically to ask open-ended questions</a:t>
            </a:r>
          </a:p>
          <a:p>
            <a:pPr lvl="1"/>
            <a:r>
              <a:rPr lang="en-US"/>
              <a:t>Asking progressively more challenging questions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Symbolic Play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Pretending – all children do this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Can be solitary or cooperative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Chair race car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Symbolic Play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Requires the child to form a mental representation of the activity</a:t>
            </a:r>
          </a:p>
          <a:p>
            <a:pPr lvl="1"/>
            <a:r>
              <a:rPr lang="en-US"/>
              <a:t>An indicator of a child’s general cognitive development</a:t>
            </a:r>
          </a:p>
          <a:p>
            <a:r>
              <a:rPr lang="en-US"/>
              <a:t>Children advance their cognitions about people, objects, and actions</a:t>
            </a:r>
          </a:p>
          <a:p>
            <a:r>
              <a:rPr lang="en-US"/>
              <a:t>Constructing an increasingly sophisticated representation of the world and how it works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Play it again…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a child who interacts with a more skilled partner who structures the situation appropriate for them, then they advance in their skills faster than when this support is not provided.</a:t>
            </a:r>
          </a:p>
          <a:p>
            <a:pPr>
              <a:lnSpc>
                <a:spcPct val="90000"/>
              </a:lnSpc>
            </a:pPr>
            <a:r>
              <a:rPr lang="en-US"/>
              <a:t>Relationship between the amount of cooperative social play that preschooler’s engage in and their later understanding of people’s feelings and beliefs.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Two Types of Cultures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Like ours – beginning in preschool, children are often segregated from adults and receive culturally important information and instruction outside of the context of skilled activities.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Cultures where children are in close contact with adults for most of the day and observe and interact with adults while they perform culturally important activities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Different Trajectories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Different forms of guided are going to be used for different cultures</a:t>
            </a:r>
          </a:p>
          <a:p>
            <a:pPr lvl="1"/>
            <a:r>
              <a:rPr lang="en-US"/>
              <a:t>Depends on the demands of the cultures</a:t>
            </a:r>
          </a:p>
          <a:p>
            <a:endParaRPr lang="en-US"/>
          </a:p>
          <a:p>
            <a:r>
              <a:rPr lang="en-US"/>
              <a:t>Cultural beliefs and technological tools influence cognitive development through child-rearing practices.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Educational Implications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Vygotsky stressed active learning</a:t>
            </a:r>
          </a:p>
          <a:p>
            <a:pPr lvl="1"/>
            <a:r>
              <a:rPr lang="en-US"/>
              <a:t>Assessing what they already know</a:t>
            </a:r>
          </a:p>
          <a:p>
            <a:pPr lvl="1"/>
            <a:r>
              <a:rPr lang="en-US"/>
              <a:t>Establishing what they are capable of learning</a:t>
            </a:r>
          </a:p>
          <a:p>
            <a:r>
              <a:rPr lang="en-US"/>
              <a:t>Allowing teachers to teach within the zone</a:t>
            </a:r>
          </a:p>
          <a:p>
            <a:r>
              <a:rPr lang="en-US"/>
              <a:t>Allowing teachers to provide sufficient scaffolding for fostering growth and development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>
                <a:effectLst>
                  <a:outerShdw blurRad="38100" dist="38100" dir="2700000" algn="tl">
                    <a:srgbClr val="C0C0C0"/>
                  </a:outerShdw>
                </a:effectLst>
              </a:rPr>
              <a:t>Guided Participation in the Classroom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Where teachers</a:t>
            </a:r>
          </a:p>
          <a:p>
            <a:pPr lvl="1"/>
            <a:r>
              <a:rPr lang="en-US"/>
              <a:t>Structure learning activities</a:t>
            </a:r>
          </a:p>
          <a:p>
            <a:pPr lvl="1"/>
            <a:r>
              <a:rPr lang="en-US"/>
              <a:t>Provide helpful hints or instruction</a:t>
            </a:r>
          </a:p>
          <a:p>
            <a:pPr lvl="1"/>
            <a:r>
              <a:rPr lang="en-US"/>
              <a:t>Carefully tailored to child’s abilities</a:t>
            </a:r>
          </a:p>
          <a:p>
            <a:pPr lvl="1"/>
            <a:r>
              <a:rPr lang="en-US"/>
              <a:t>Monitoring learner’s progress</a:t>
            </a:r>
          </a:p>
          <a:p>
            <a:pPr lvl="1"/>
            <a:r>
              <a:rPr lang="en-US"/>
              <a:t>Gradually turning over more mental activity to the students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According to Piaget, children will solve problems relevant to their daily lives using species-specific cognitive mechanisms that develop according to a species-typical schedule.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Cooperative Learning Environments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Design exercises where students are encouraged to help each other</a:t>
            </a:r>
          </a:p>
          <a:p>
            <a:r>
              <a:rPr lang="en-US"/>
              <a:t>Less competent students will benefit from the instruction of more competent peers</a:t>
            </a:r>
          </a:p>
          <a:p>
            <a:r>
              <a:rPr lang="en-US"/>
              <a:t>Teaching somebody something is the best way to solidify one’s own knowledge</a:t>
            </a:r>
          </a:p>
          <a:p>
            <a:r>
              <a:rPr lang="en-US"/>
              <a:t>Problem solving skills advance when working together more so than when working alone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Studying for your exams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Is not fun…</a:t>
            </a:r>
          </a:p>
          <a:p>
            <a:r>
              <a:rPr lang="en-US"/>
              <a:t>But can be more fun when done in a group</a:t>
            </a:r>
          </a:p>
          <a:p>
            <a:pPr lvl="1"/>
            <a:r>
              <a:rPr lang="en-US"/>
              <a:t>Best in a dyad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Taking turns teaching each other the subject matter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Motivation is increased</a:t>
            </a:r>
          </a:p>
          <a:p>
            <a:r>
              <a:rPr lang="en-US"/>
              <a:t>Use more high quality cognitive and metacognitive stratagies</a:t>
            </a:r>
          </a:p>
          <a:p>
            <a:r>
              <a:rPr lang="en-US"/>
              <a:t>Increases your overall understanding</a:t>
            </a:r>
          </a:p>
          <a:p>
            <a:r>
              <a:rPr lang="en-US"/>
              <a:t>Clears-up any confusion</a:t>
            </a:r>
          </a:p>
          <a:p>
            <a:r>
              <a:rPr lang="en-US"/>
              <a:t>Builds a solid knowledge foundation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However,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Sociocultural theorists see cognitive development very differently</a:t>
            </a:r>
          </a:p>
          <a:p>
            <a:endParaRPr lang="en-US"/>
          </a:p>
          <a:p>
            <a:r>
              <a:rPr lang="en-US"/>
              <a:t>Cognitive development is inseparable from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Furthermore…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Culture is transmitted to children by their parents and other members of society.</a:t>
            </a:r>
          </a:p>
          <a:p>
            <a:r>
              <a:rPr lang="en-US"/>
              <a:t>Children’s intellectual processes are developed to handle tasks and problems important to the particular surroundings.</a:t>
            </a:r>
          </a:p>
          <a:p>
            <a:r>
              <a:rPr lang="en-US"/>
              <a:t>Sociocultural theory addresses how children come to understand their and function in their social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340118"/>
            <a:ext cx="4945761" cy="3726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7" y="4267200"/>
            <a:ext cx="3593310" cy="221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33401"/>
            <a:ext cx="1981200" cy="2905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17" y="3439149"/>
            <a:ext cx="4627483" cy="3045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67000"/>
            <a:ext cx="2614621" cy="1746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7" y="340118"/>
            <a:ext cx="2430554" cy="39270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Lev Vygotsky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6705600" cy="4648200"/>
          </a:xfrm>
        </p:spPr>
        <p:txBody>
          <a:bodyPr/>
          <a:lstStyle/>
          <a:p>
            <a:r>
              <a:rPr lang="en-GB" sz="2800">
                <a:latin typeface="Tahoma" charset="0"/>
              </a:rPr>
              <a:t>Russian Psychologist (1896 – 1934), died at 38 from Tuberculosis. </a:t>
            </a:r>
          </a:p>
          <a:p>
            <a:r>
              <a:rPr lang="en-GB" sz="2800">
                <a:latin typeface="Tahoma" charset="0"/>
              </a:rPr>
              <a:t>His writing in the 20’s and 30’s emphasized that development is guided by adults interacting with children, with culture determining how, where, and when these interactions take place.</a:t>
            </a:r>
          </a:p>
          <a:p>
            <a:endParaRPr lang="en-US" sz="2800">
              <a:latin typeface="Tahoma" charset="0"/>
            </a:endParaRPr>
          </a:p>
          <a:p>
            <a:endParaRPr lang="en-US" sz="2800"/>
          </a:p>
        </p:txBody>
      </p:sp>
      <p:pic>
        <p:nvPicPr>
          <p:cNvPr id="28676" name="Picture 4" descr="vygotsk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29400" y="1219200"/>
            <a:ext cx="1714500" cy="2276475"/>
          </a:xfrm>
          <a:noFill/>
          <a:ln/>
          <a:effectLst>
            <a:outerShdw blurRad="241300" dist="101600" dir="2700000" algn="tl" rotWithShape="0">
              <a:prstClr val="black">
                <a:alpha val="67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Vygotsky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Proposed that cognitive development occurs in situations where a child’s problem solving is guided by an adult.</a:t>
            </a:r>
          </a:p>
          <a:p>
            <a:r>
              <a:rPr lang="en-US"/>
              <a:t>Cognitive development progresses through the collaborations of members of one generation with another.</a:t>
            </a:r>
          </a:p>
          <a:p>
            <a:r>
              <a:rPr lang="en-US"/>
              <a:t>Cognitive development is embedded within culture.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630</TotalTime>
  <Words>1460</Words>
  <Application>Microsoft Office PowerPoint</Application>
  <PresentationFormat>On-screen Show (4:3)</PresentationFormat>
  <Paragraphs>183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Austin</vt:lpstr>
      <vt:lpstr>Chart</vt:lpstr>
      <vt:lpstr>The Role of Culture in Cognitive Development</vt:lpstr>
      <vt:lpstr>Sociocultural Perspective</vt:lpstr>
      <vt:lpstr>PowerPoint Presentation</vt:lpstr>
      <vt:lpstr>PowerPoint Presentation</vt:lpstr>
      <vt:lpstr>However,</vt:lpstr>
      <vt:lpstr>Furthermore…</vt:lpstr>
      <vt:lpstr>PowerPoint Presentation</vt:lpstr>
      <vt:lpstr>Lev Vygotsky</vt:lpstr>
      <vt:lpstr>Vygotsky</vt:lpstr>
      <vt:lpstr>Vygotsky - Genetic Method</vt:lpstr>
      <vt:lpstr>Tools of Intellectual Adaptation</vt:lpstr>
      <vt:lpstr>Tools of Intellectual Adaptation</vt:lpstr>
      <vt:lpstr>Vygotsky on Cognition</vt:lpstr>
      <vt:lpstr>Cognitive Development</vt:lpstr>
      <vt:lpstr>Dual Nature of Cognitive Development</vt:lpstr>
      <vt:lpstr>Culturally Constituted Cognitive Activity</vt:lpstr>
      <vt:lpstr>PowerPoint Presentation</vt:lpstr>
      <vt:lpstr>Zone of Proximal Development</vt:lpstr>
      <vt:lpstr>Zone of Proximal Development</vt:lpstr>
      <vt:lpstr>Zone of Proximal Development</vt:lpstr>
      <vt:lpstr>Zone of Proximal Development</vt:lpstr>
      <vt:lpstr>Scaffolding</vt:lpstr>
      <vt:lpstr>In other words…</vt:lpstr>
      <vt:lpstr>PowerPoint Presentation</vt:lpstr>
      <vt:lpstr>Adult Child Interactions</vt:lpstr>
      <vt:lpstr>Rogoff</vt:lpstr>
      <vt:lpstr>Guided Participation</vt:lpstr>
      <vt:lpstr>Furthermore…</vt:lpstr>
      <vt:lpstr>PowerPoint Presentation</vt:lpstr>
      <vt:lpstr>PowerPoint Presentation</vt:lpstr>
      <vt:lpstr>Language Development</vt:lpstr>
      <vt:lpstr>Reading Development</vt:lpstr>
      <vt:lpstr>Symbolic Play</vt:lpstr>
      <vt:lpstr>Symbolic Play</vt:lpstr>
      <vt:lpstr>Play it again…</vt:lpstr>
      <vt:lpstr>Two Types of Cultures</vt:lpstr>
      <vt:lpstr>Different Trajectories</vt:lpstr>
      <vt:lpstr>Educational Implications</vt:lpstr>
      <vt:lpstr>Guided Participation in the Classroom</vt:lpstr>
      <vt:lpstr>Cooperative Learning Environments</vt:lpstr>
      <vt:lpstr>Studying for your exams</vt:lpstr>
      <vt:lpstr>Why?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Culture in Cognitive Development</dc:title>
  <dc:creator>Chad Mortensen</dc:creator>
  <cp:lastModifiedBy>Schwartz, Neil</cp:lastModifiedBy>
  <cp:revision>115</cp:revision>
  <dcterms:created xsi:type="dcterms:W3CDTF">2008-02-25T07:12:42Z</dcterms:created>
  <dcterms:modified xsi:type="dcterms:W3CDTF">2011-09-16T00:53:51Z</dcterms:modified>
</cp:coreProperties>
</file>